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3" r:id="rId1"/>
  </p:sldMasterIdLst>
  <p:notesMasterIdLst>
    <p:notesMasterId r:id="rId24"/>
  </p:notesMasterIdLst>
  <p:sldIdLst>
    <p:sldId id="256" r:id="rId2"/>
    <p:sldId id="482" r:id="rId3"/>
    <p:sldId id="481" r:id="rId4"/>
    <p:sldId id="483" r:id="rId5"/>
    <p:sldId id="485" r:id="rId6"/>
    <p:sldId id="487" r:id="rId7"/>
    <p:sldId id="486" r:id="rId8"/>
    <p:sldId id="488" r:id="rId9"/>
    <p:sldId id="489" r:id="rId10"/>
    <p:sldId id="495" r:id="rId11"/>
    <p:sldId id="496" r:id="rId12"/>
    <p:sldId id="490" r:id="rId13"/>
    <p:sldId id="491" r:id="rId14"/>
    <p:sldId id="492" r:id="rId15"/>
    <p:sldId id="493" r:id="rId16"/>
    <p:sldId id="497" r:id="rId17"/>
    <p:sldId id="498" r:id="rId18"/>
    <p:sldId id="499" r:id="rId19"/>
    <p:sldId id="494" r:id="rId20"/>
    <p:sldId id="500" r:id="rId21"/>
    <p:sldId id="501" r:id="rId22"/>
    <p:sldId id="502" r:id="rId2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008D3"/>
    <a:srgbClr val="189006"/>
    <a:srgbClr val="E042C4"/>
    <a:srgbClr val="9EE08B"/>
    <a:srgbClr val="E0D21F"/>
    <a:srgbClr val="779355"/>
    <a:srgbClr val="82E0DB"/>
    <a:srgbClr val="936147"/>
    <a:srgbClr val="008040"/>
    <a:srgbClr val="271E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500"/>
    <p:restoredTop sz="84408"/>
  </p:normalViewPr>
  <p:slideViewPr>
    <p:cSldViewPr snapToGrid="0" snapToObjects="1">
      <p:cViewPr varScale="1">
        <p:scale>
          <a:sx n="96" d="100"/>
          <a:sy n="96" d="100"/>
        </p:scale>
        <p:origin x="1568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DF1B9D-1594-6349-9CDA-D830B4E3E04A}" type="datetimeFigureOut">
              <a:rPr lang="en-US" smtClean="0"/>
              <a:t>11/6/18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ECC54C-4FAE-9040-9F1E-7CB873F8A1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1851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http://</a:t>
            </a:r>
            <a:r>
              <a:rPr lang="it-IT" dirty="0" err="1"/>
              <a:t>homrj.files.wordpress.com</a:t>
            </a:r>
            <a:r>
              <a:rPr lang="it-IT" dirty="0"/>
              <a:t>/2009/12/cat8_gallery__394x4000.jpg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ECC54C-4FAE-9040-9F1E-7CB873F8A13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0363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People who do this</a:t>
            </a:r>
            <a:r>
              <a:rPr lang="en-US" baseline="0"/>
              <a:t> stuff have clear reasons, so they want to do it well!</a:t>
            </a:r>
            <a:endParaRPr lang="en-US"/>
          </a:p>
          <a:p>
            <a:r>
              <a:rPr lang="en-US"/>
              <a:t>Photo: Alan</a:t>
            </a:r>
            <a:r>
              <a:rPr lang="en-US" baseline="0"/>
              <a:t> Rickman as Snape in Harry Potter</a:t>
            </a:r>
            <a:r>
              <a:rPr lang="mr-IN" baseline="0"/>
              <a:t>…</a:t>
            </a:r>
            <a:endParaRPr lang="en-US" baseline="0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ECC54C-4FAE-9040-9F1E-7CB873F8A13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6120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Usually</a:t>
            </a:r>
            <a:r>
              <a:rPr lang="en-US" baseline="0"/>
              <a:t> to make money! But how?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ECC54C-4FAE-9040-9F1E-7CB873F8A13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5274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Top: https://twitter.com/chillfinn/status/872389496737861633/photo/1</a:t>
            </a:r>
          </a:p>
          <a:p>
            <a:r>
              <a:rPr lang="en-US"/>
              <a:t>Bottom:</a:t>
            </a:r>
            <a:r>
              <a:rPr lang="en-US" baseline="0"/>
              <a:t> https://twitter.com/kristinalustig/status/874986152012505088/photo/1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ECC54C-4FAE-9040-9F1E-7CB873F8A13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3735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Bottom:</a:t>
            </a:r>
            <a:r>
              <a:rPr lang="en-US" baseline="0"/>
              <a:t> https://twitter.com/kristinalustig/status/874986152012505088/photo/1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ECC54C-4FAE-9040-9F1E-7CB873F8A13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083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Bottom:</a:t>
            </a:r>
            <a:r>
              <a:rPr lang="en-US" baseline="0"/>
              <a:t> https://twitter.com/kristinalustig/status/874986152012505088/photo/1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ECC54C-4FAE-9040-9F1E-7CB873F8A13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0794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Left: Williams</a:t>
            </a:r>
            <a:r>
              <a:rPr lang="en-US" baseline="0"/>
              <a:t> and Graham bar door, from https://lifeandthyme.com/wp-content/uploads/2016/01/williams-and-graham-16-669x1024.jpg</a:t>
            </a:r>
          </a:p>
          <a:p>
            <a:endParaRPr lang="en-US"/>
          </a:p>
          <a:p>
            <a:r>
              <a:rPr lang="en-US"/>
              <a:t>It’s hiding the affordance! In this case, this is intended</a:t>
            </a:r>
            <a:r>
              <a:rPr lang="en-US" baseline="0"/>
              <a:t> for fun.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ECC54C-4FAE-9040-9F1E-7CB873F8A13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1431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https://darkpatterns.org/types-of-dark-pattern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ECC54C-4FAE-9040-9F1E-7CB873F8A13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8204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https://darkpatterns.org/types-of-dark-pattern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ECC54C-4FAE-9040-9F1E-7CB873F8A13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43213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ECC54C-4FAE-9040-9F1E-7CB873F8A13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566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https://geekdad.com/2017/04/5-ways-mario-kart-8-deluxe/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ECC54C-4FAE-9040-9F1E-7CB873F8A13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181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https://geekdad.com/2017/04/5-ways-mario-kart-8-deluxe/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ECC54C-4FAE-9040-9F1E-7CB873F8A13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1429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https://www.theverge.com/tldr/2017/5/1/15509022/mario-kart-8-deluxe-smart-steering-auto-drive-accessibility-controls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ECC54C-4FAE-9040-9F1E-7CB873F8A13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2859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Here is an example where the feature was integrated! kinda cool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ECC54C-4FAE-9040-9F1E-7CB873F8A13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5285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Car image: http://blog.toyotaofnorthcharlotte.com/wp-content/uploads/2015/11/parking-brake.png</a:t>
            </a:r>
          </a:p>
          <a:p>
            <a:r>
              <a:rPr lang="en-US"/>
              <a:t>Pills: https://qz.com/796794/clearrx-people-are-digging-through-their-trash-to-save-targets-well-designed-prescription-pill-bottles/</a:t>
            </a:r>
          </a:p>
          <a:p>
            <a:endParaRPr lang="en-US"/>
          </a:p>
          <a:p>
            <a:r>
              <a:rPr lang="en-US"/>
              <a:t>Note these are different!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ECC54C-4FAE-9040-9F1E-7CB873F8A13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2334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Car image: http://blog.toyotaofnorthcharlotte.com/wp-content/uploads/2015/11/parking-brake.png</a:t>
            </a:r>
          </a:p>
          <a:p>
            <a:r>
              <a:rPr lang="en-US"/>
              <a:t>Pills: https://qz.com/796794/clearrx-people-are-digging-through-their-trash-to-save-targets-well-designed-prescription-pill-bottles/</a:t>
            </a:r>
          </a:p>
          <a:p>
            <a:endParaRPr lang="en-US"/>
          </a:p>
          <a:p>
            <a:r>
              <a:rPr lang="en-US"/>
              <a:t>Note these are different! One is about making an action difficult to perform accidentally; the other is to protect</a:t>
            </a:r>
            <a:r>
              <a:rPr lang="en-US" baseline="0"/>
              <a:t> against certain users</a:t>
            </a:r>
          </a:p>
          <a:p>
            <a:endParaRPr lang="en-US" baseline="0"/>
          </a:p>
          <a:p>
            <a:r>
              <a:rPr lang="en-US" baseline="0"/>
              <a:t>For things like deleting files, we might want to allow it, but allow undi</a:t>
            </a:r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ECC54C-4FAE-9040-9F1E-7CB873F8A13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8584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As we all know, the Injustice League</a:t>
            </a:r>
            <a:r>
              <a:rPr lang="en-US" baseline="0"/>
              <a:t> is the inverted bad guys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ECC54C-4FAE-9040-9F1E-7CB873F8A13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2725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https://www.font-generator.com/fonts/Bloody/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ECC54C-4FAE-9040-9F1E-7CB873F8A13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0935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 b="1"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"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2464435"/>
          </a:xfrm>
        </p:spPr>
        <p:txBody>
          <a:bodyPr/>
          <a:lstStyle>
            <a:lvl1pPr>
              <a:defRPr b="1"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Slide">
    <p:bg>
      <p:bgPr>
        <a:solidFill>
          <a:srgbClr val="7030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2875915"/>
          </a:xfrm>
        </p:spPr>
        <p:txBody>
          <a:bodyPr/>
          <a:lstStyle>
            <a:lvl1pPr>
              <a:defRPr b="1"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 b="1"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spcBef>
                <a:spcPts val="2400"/>
              </a:spcBef>
              <a:spcAft>
                <a:spcPts val="0"/>
              </a:spcAft>
              <a:defRPr sz="2800">
                <a:latin typeface="Helvetica Neue" charset="0"/>
                <a:ea typeface="Helvetica Neue" charset="0"/>
                <a:cs typeface="Helvetica Neue" charset="0"/>
              </a:defRPr>
            </a:lvl1pPr>
            <a:lvl2pPr marL="822960" indent="-457200">
              <a:spcBef>
                <a:spcPts val="1200"/>
              </a:spcBef>
              <a:spcAft>
                <a:spcPts val="0"/>
              </a:spcAft>
              <a:buFont typeface="ArialMT" charset="0"/>
              <a:buChar char="—"/>
              <a:defRPr sz="2800">
                <a:latin typeface="Helvetica Neue" charset="0"/>
                <a:ea typeface="Helvetica Neue" charset="0"/>
                <a:cs typeface="Helvetica Neue" charset="0"/>
              </a:defRPr>
            </a:lvl2pPr>
            <a:lvl3pPr>
              <a:spcBef>
                <a:spcPts val="0"/>
              </a:spcBef>
              <a:spcAft>
                <a:spcPts val="1800"/>
              </a:spcAft>
              <a:defRPr sz="2800">
                <a:latin typeface="Helvetica Neue" charset="0"/>
                <a:ea typeface="Helvetica Neue" charset="0"/>
                <a:cs typeface="Helvetica Neue" charset="0"/>
              </a:defRPr>
            </a:lvl3pPr>
            <a:lvl4pPr>
              <a:spcBef>
                <a:spcPts val="0"/>
              </a:spcBef>
              <a:spcAft>
                <a:spcPts val="1800"/>
              </a:spcAft>
              <a:defRPr sz="2800">
                <a:latin typeface="Helvetica Neue" charset="0"/>
                <a:ea typeface="Helvetica Neue" charset="0"/>
                <a:cs typeface="Helvetica Neue" charset="0"/>
              </a:defRPr>
            </a:lvl4pPr>
            <a:lvl5pPr>
              <a:spcBef>
                <a:spcPts val="0"/>
              </a:spcBef>
              <a:spcAft>
                <a:spcPts val="1800"/>
              </a:spcAft>
              <a:defRPr sz="2800">
                <a:latin typeface="Helvetica Neue" charset="0"/>
                <a:ea typeface="Helvetica Neue" charset="0"/>
                <a:cs typeface="Helvetica Neue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fld id="{53FAD56B-19B0-7E49-8A63-E22C22CE478D}" type="datetimeFigureOut">
              <a:rPr lang="en-US" smtClean="0"/>
              <a:t>11/6/18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fld id="{4ADFE1AD-80BD-8441-B7AB-37A3E1CCA2F9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bg>
      <p:bgPr>
        <a:solidFill>
          <a:schemeClr val="bg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481262"/>
          </a:xfrm>
          <a:solidFill>
            <a:schemeClr val="bg1"/>
          </a:solidFill>
        </p:spPr>
        <p:txBody>
          <a:bodyPr>
            <a:noAutofit/>
          </a:bodyPr>
          <a:lstStyle>
            <a:lvl1pPr algn="l">
              <a:defRPr sz="2400" b="1"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 b="1"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983480"/>
          </a:xfrm>
        </p:spPr>
        <p:txBody>
          <a:bodyPr>
            <a:normAutofit/>
          </a:bodyPr>
          <a:lstStyle>
            <a:lvl1pPr>
              <a:defRPr sz="2400">
                <a:latin typeface="Helvetica Neue" charset="0"/>
                <a:ea typeface="Helvetica Neue" charset="0"/>
                <a:cs typeface="Helvetica Neue" charset="0"/>
              </a:defRPr>
            </a:lvl1pPr>
            <a:lvl2pPr>
              <a:defRPr sz="2400">
                <a:latin typeface="Helvetica Neue" charset="0"/>
                <a:ea typeface="Helvetica Neue" charset="0"/>
                <a:cs typeface="Helvetica Neue" charset="0"/>
              </a:defRPr>
            </a:lvl2pPr>
            <a:lvl3pPr>
              <a:defRPr sz="2400">
                <a:latin typeface="Helvetica Neue" charset="0"/>
                <a:ea typeface="Helvetica Neue" charset="0"/>
                <a:cs typeface="Helvetica Neue" charset="0"/>
              </a:defRPr>
            </a:lvl3pPr>
            <a:lvl4pPr>
              <a:defRPr sz="2400">
                <a:latin typeface="Helvetica Neue" charset="0"/>
                <a:ea typeface="Helvetica Neue" charset="0"/>
                <a:cs typeface="Helvetica Neue" charset="0"/>
              </a:defRPr>
            </a:lvl4pPr>
            <a:lvl5pPr>
              <a:defRPr sz="2400">
                <a:latin typeface="Helvetica Neue" charset="0"/>
                <a:ea typeface="Helvetica Neue" charset="0"/>
                <a:cs typeface="Helvetica Neue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983480"/>
          </a:xfrm>
        </p:spPr>
        <p:txBody>
          <a:bodyPr>
            <a:normAutofit/>
          </a:bodyPr>
          <a:lstStyle>
            <a:lvl1pPr>
              <a:defRPr sz="2400">
                <a:latin typeface="Helvetica Neue" charset="0"/>
                <a:ea typeface="Helvetica Neue" charset="0"/>
                <a:cs typeface="Helvetica Neue" charset="0"/>
              </a:defRPr>
            </a:lvl1pPr>
            <a:lvl2pPr>
              <a:defRPr sz="2400">
                <a:latin typeface="Helvetica Neue" charset="0"/>
                <a:ea typeface="Helvetica Neue" charset="0"/>
                <a:cs typeface="Helvetica Neue" charset="0"/>
              </a:defRPr>
            </a:lvl2pPr>
            <a:lvl3pPr>
              <a:defRPr sz="2400">
                <a:latin typeface="Helvetica Neue" charset="0"/>
                <a:ea typeface="Helvetica Neue" charset="0"/>
                <a:cs typeface="Helvetica Neue" charset="0"/>
              </a:defRPr>
            </a:lvl3pPr>
            <a:lvl4pPr>
              <a:defRPr sz="2400">
                <a:latin typeface="Helvetica Neue" charset="0"/>
                <a:ea typeface="Helvetica Neue" charset="0"/>
                <a:cs typeface="Helvetica Neue" charset="0"/>
              </a:defRPr>
            </a:lvl4pPr>
            <a:lvl5pPr>
              <a:defRPr sz="2400">
                <a:latin typeface="Helvetica Neue" charset="0"/>
                <a:ea typeface="Helvetica Neue" charset="0"/>
                <a:cs typeface="Helvetica Neue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FAD56B-19B0-7E49-8A63-E22C22CE478D}" type="datetimeFigureOut">
              <a:rPr lang="en-US" smtClean="0"/>
              <a:t>11/6/18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FE1AD-80BD-8441-B7AB-37A3E1CCA2F9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Intersti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553716"/>
            <a:ext cx="7772400" cy="1470025"/>
          </a:xfrm>
        </p:spPr>
        <p:txBody>
          <a:bodyPr/>
          <a:lstStyle>
            <a:lvl1pPr algn="ctr">
              <a:defRPr>
                <a:solidFill>
                  <a:srgbClr val="000000"/>
                </a:solidFill>
                <a:latin typeface="Helvetica"/>
                <a:cs typeface="Helvetica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000000"/>
                </a:solidFill>
                <a:latin typeface="Helvetica"/>
                <a:cs typeface="Helvetica"/>
              </a:defRPr>
            </a:lvl1pPr>
          </a:lstStyle>
          <a:p>
            <a:fld id="{53FAD56B-19B0-7E49-8A63-E22C22CE478D}" type="datetimeFigureOut">
              <a:rPr lang="en-US" smtClean="0"/>
              <a:t>11/6/18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0000"/>
                </a:solidFill>
                <a:latin typeface="Helvetica"/>
                <a:cs typeface="Helvetica"/>
              </a:defRPr>
            </a:lvl1pPr>
          </a:lstStyle>
          <a:p>
            <a:endParaRPr lang="en-US"/>
          </a:p>
        </p:txBody>
      </p:sp>
    </p:spTree>
    <p:extLst/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692529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FAD56B-19B0-7E49-8A63-E22C22CE478D}" type="datetimeFigureOut">
              <a:rPr lang="en-US" smtClean="0"/>
              <a:t>11/6/18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DFE1AD-80BD-8441-B7AB-37A3E1CCA2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08384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8" r:id="rId9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darkpatterns.org/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t="5953"/>
          <a:stretch/>
        </p:blipFill>
        <p:spPr>
          <a:xfrm>
            <a:off x="0" y="0"/>
            <a:ext cx="9144000" cy="6019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5320145"/>
            <a:ext cx="9143999" cy="1399309"/>
          </a:xfrm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en-US" b="1" dirty="0"/>
              <a:t>Dark patterns &amp; persuasion</a:t>
            </a:r>
            <a:br>
              <a:rPr lang="en-US" dirty="0"/>
            </a:br>
            <a:r>
              <a:rPr lang="en-US" sz="2800" b="0" dirty="0"/>
              <a:t>CSCI 3002 Fall 2018</a:t>
            </a:r>
          </a:p>
        </p:txBody>
      </p:sp>
    </p:spTree>
    <p:extLst>
      <p:ext uri="{BB962C8B-B14F-4D97-AF65-F5344CB8AC3E}">
        <p14:creationId xmlns:p14="http://schemas.microsoft.com/office/powerpoint/2010/main" val="23542651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Making things difficult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Are there times when we want to make a task more difficult to perform?</a:t>
            </a:r>
          </a:p>
        </p:txBody>
      </p:sp>
    </p:spTree>
    <p:extLst>
      <p:ext uri="{BB962C8B-B14F-4D97-AF65-F5344CB8AC3E}">
        <p14:creationId xmlns:p14="http://schemas.microsoft.com/office/powerpoint/2010/main" val="5046828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Making things difficult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There are various reasons why we might make something difficult to do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3940" t="3965" r="3940" b="5819"/>
          <a:stretch/>
        </p:blipFill>
        <p:spPr>
          <a:xfrm>
            <a:off x="457200" y="3096375"/>
            <a:ext cx="4128655" cy="302978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19849" r="3637"/>
          <a:stretch/>
        </p:blipFill>
        <p:spPr>
          <a:xfrm>
            <a:off x="4849091" y="3096375"/>
            <a:ext cx="4128655" cy="3035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7256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Today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How to be evil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6690" y="274638"/>
            <a:ext cx="4225635" cy="6338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7105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No seriously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077200" cy="4525963"/>
          </a:xfrm>
        </p:spPr>
        <p:txBody>
          <a:bodyPr/>
          <a:lstStyle/>
          <a:p>
            <a:r>
              <a:rPr lang="en-US"/>
              <a:t>How can we use what we know about good design practices to misdirect or influence users?</a:t>
            </a:r>
          </a:p>
          <a:p>
            <a:r>
              <a:rPr lang="en-US"/>
              <a:t>We call these</a:t>
            </a:r>
          </a:p>
          <a:p>
            <a:endParaRPr lang="en-US" b="1">
              <a:solidFill>
                <a:schemeClr val="accent2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sz="2400">
                <a:solidFill>
                  <a:schemeClr val="bg1">
                    <a:lumMod val="50000"/>
                    <a:lumOff val="50000"/>
                  </a:schemeClr>
                </a:solidFill>
              </a:rPr>
              <a:t>(following from Christopher Alexander’s </a:t>
            </a:r>
            <a:br>
              <a:rPr lang="en-US" sz="2400">
                <a:solidFill>
                  <a:schemeClr val="bg1">
                    <a:lumMod val="50000"/>
                    <a:lumOff val="50000"/>
                  </a:schemeClr>
                </a:solidFill>
              </a:rPr>
            </a:br>
            <a:r>
              <a:rPr lang="en-US" sz="2400" i="1">
                <a:solidFill>
                  <a:schemeClr val="bg1">
                    <a:lumMod val="50000"/>
                    <a:lumOff val="50000"/>
                  </a:schemeClr>
                </a:solidFill>
              </a:rPr>
              <a:t>design patterns</a:t>
            </a:r>
            <a:r>
              <a:rPr lang="en-US" sz="2400">
                <a:solidFill>
                  <a:schemeClr val="bg1">
                    <a:lumMod val="50000"/>
                    <a:lumOff val="50000"/>
                  </a:schemeClr>
                </a:solidFill>
              </a:rPr>
              <a:t>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031"/>
          <a:stretch/>
        </p:blipFill>
        <p:spPr>
          <a:xfrm>
            <a:off x="2978728" y="3138056"/>
            <a:ext cx="3809999" cy="588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8515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study dark patterns?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184073" cy="4525963"/>
          </a:xfrm>
        </p:spPr>
        <p:txBody>
          <a:bodyPr/>
          <a:lstStyle/>
          <a:p>
            <a:r>
              <a:rPr lang="en-US"/>
              <a:t>Protect ourselves against misdirection</a:t>
            </a:r>
          </a:p>
          <a:p>
            <a:r>
              <a:rPr lang="en-US"/>
              <a:t>Learn from highly motivated designers </a:t>
            </a:r>
            <a:r>
              <a:rPr lang="en-US" sz="2400"/>
              <a:t>(whose motives are often knowable)</a:t>
            </a:r>
          </a:p>
          <a:p>
            <a:r>
              <a:rPr lang="en-US"/>
              <a:t>Flex our design muscles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29242" r="13940"/>
          <a:stretch/>
        </p:blipFill>
        <p:spPr>
          <a:xfrm>
            <a:off x="4955436" y="1600200"/>
            <a:ext cx="3953036" cy="4626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2996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/>
              <a:t>What are the goals of dark pattern practitioners?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/>
              <a:t>Keep you locked in</a:t>
            </a:r>
          </a:p>
          <a:p>
            <a:r>
              <a:rPr lang="en-US"/>
              <a:t>Make you think something else is happening</a:t>
            </a:r>
          </a:p>
          <a:p>
            <a:r>
              <a:rPr lang="en-US"/>
              <a:t>Redirecting you to some other task</a:t>
            </a:r>
          </a:p>
          <a:p>
            <a:r>
              <a:rPr lang="en-US"/>
              <a:t>Being misleading about what is required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/>
              <a:t>Countermeasures</a:t>
            </a:r>
          </a:p>
          <a:p>
            <a:r>
              <a:rPr lang="en-US"/>
              <a:t>Changing difficulty</a:t>
            </a:r>
          </a:p>
          <a:p>
            <a:r>
              <a:rPr lang="en-US"/>
              <a:t>Bundling unrelated items</a:t>
            </a:r>
          </a:p>
          <a:p>
            <a:r>
              <a:rPr lang="en-US"/>
              <a:t>Hiding the choices</a:t>
            </a:r>
          </a:p>
        </p:txBody>
      </p:sp>
    </p:spTree>
    <p:extLst>
      <p:ext uri="{BB962C8B-B14F-4D97-AF65-F5344CB8AC3E}">
        <p14:creationId xmlns:p14="http://schemas.microsoft.com/office/powerpoint/2010/main" val="19528617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/>
              <a:t>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7883" y="1600200"/>
            <a:ext cx="4225636" cy="4525963"/>
          </a:xfrm>
        </p:spPr>
        <p:txBody>
          <a:bodyPr/>
          <a:lstStyle/>
          <a:p>
            <a:r>
              <a:rPr lang="en-US" sz="2600"/>
              <a:t>Rather than supporting a user in achieving their own goals, </a:t>
            </a:r>
            <a:r>
              <a:rPr lang="en-US" sz="2600" b="1"/>
              <a:t>guide the user to a specific goal</a:t>
            </a:r>
          </a:p>
          <a:p>
            <a:pPr lvl="1"/>
            <a:r>
              <a:rPr lang="en-US" sz="2200"/>
              <a:t>While maintaining the illusion of choice</a:t>
            </a:r>
          </a:p>
          <a:p>
            <a:r>
              <a:rPr lang="en-US" sz="2600"/>
              <a:t>Draw the user’s attention</a:t>
            </a:r>
          </a:p>
          <a:p>
            <a:r>
              <a:rPr lang="en-US" sz="2600"/>
              <a:t>Miscommunicate the outcome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0254" y="3055812"/>
            <a:ext cx="3312459" cy="359437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7458" y="732380"/>
            <a:ext cx="3595255" cy="1735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3860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634" y="1685025"/>
            <a:ext cx="8878732" cy="4286284"/>
          </a:xfrm>
          <a:prstGeom prst="rect">
            <a:avLst/>
          </a:prstGeom>
        </p:spPr>
      </p:pic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Draw user attention</a:t>
            </a:r>
          </a:p>
        </p:txBody>
      </p:sp>
    </p:spTree>
    <p:extLst>
      <p:ext uri="{BB962C8B-B14F-4D97-AF65-F5344CB8AC3E}">
        <p14:creationId xmlns:p14="http://schemas.microsoft.com/office/powerpoint/2010/main" val="20887247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255" y="1108363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sz="3600"/>
              <a:t>Miscommunicate</a:t>
            </a:r>
            <a:br>
              <a:rPr lang="en-US" sz="3600"/>
            </a:br>
            <a:r>
              <a:rPr lang="en-US" sz="3600"/>
              <a:t>the outcome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7468" y="1108363"/>
            <a:ext cx="5119935" cy="5555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5133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86364"/>
            <a:ext cx="4308764" cy="1143000"/>
          </a:xfrm>
        </p:spPr>
        <p:txBody>
          <a:bodyPr>
            <a:noAutofit/>
          </a:bodyPr>
          <a:lstStyle/>
          <a:p>
            <a:r>
              <a:rPr lang="en-US" sz="3600"/>
              <a:t>Dark patterns in the physical world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5964" y="586364"/>
            <a:ext cx="4003964" cy="6128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149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Where we are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Four weeks of practice in designing interactive systems: sketching, prototyping</a:t>
            </a:r>
          </a:p>
          <a:p>
            <a:r>
              <a:rPr lang="en-US"/>
              <a:t>What is known about “good” design: models of usability, visual design</a:t>
            </a:r>
          </a:p>
          <a:p>
            <a:r>
              <a:rPr lang="en-US"/>
              <a:t>By now you should be capable of turning an idea or specification into an interactive prototype, leveraging some design strategies and avoiding pitfalls</a:t>
            </a:r>
          </a:p>
        </p:txBody>
      </p:sp>
    </p:spTree>
    <p:extLst>
      <p:ext uri="{BB962C8B-B14F-4D97-AF65-F5344CB8AC3E}">
        <p14:creationId xmlns:p14="http://schemas.microsoft.com/office/powerpoint/2010/main" val="2106450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7091" y="274638"/>
            <a:ext cx="8229600" cy="1325562"/>
          </a:xfrm>
        </p:spPr>
        <p:txBody>
          <a:bodyPr>
            <a:noAutofit/>
          </a:bodyPr>
          <a:lstStyle/>
          <a:p>
            <a:r>
              <a:rPr lang="en-US" sz="3600"/>
              <a:t>Understanding </a:t>
            </a:r>
            <a:br>
              <a:rPr lang="en-US" sz="3600"/>
            </a:br>
            <a:r>
              <a:rPr lang="en-US" sz="3600"/>
              <a:t>dark patterns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7091" y="1759527"/>
            <a:ext cx="4059382" cy="4366636"/>
          </a:xfrm>
        </p:spPr>
        <p:txBody>
          <a:bodyPr/>
          <a:lstStyle/>
          <a:p>
            <a:r>
              <a:rPr lang="en-US"/>
              <a:t>Growing collection of examples at </a:t>
            </a:r>
            <a:br>
              <a:rPr lang="en-US"/>
            </a:br>
            <a:r>
              <a:rPr lang="en-US">
                <a:hlinkClick r:id="rId3"/>
              </a:rPr>
              <a:t>darkpatterns.org</a:t>
            </a:r>
            <a:endParaRPr lang="en-US"/>
          </a:p>
          <a:p>
            <a:r>
              <a:rPr lang="en-US"/>
              <a:t>Many techniques for misdirecting users</a:t>
            </a:r>
          </a:p>
          <a:p>
            <a:r>
              <a:rPr lang="en-US"/>
              <a:t>We’ll focus on what we know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t="6869"/>
          <a:stretch/>
        </p:blipFill>
        <p:spPr>
          <a:xfrm>
            <a:off x="4613554" y="1"/>
            <a:ext cx="45304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6611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0784"/>
            <a:ext cx="8229600" cy="1143000"/>
          </a:xfrm>
        </p:spPr>
        <p:txBody>
          <a:bodyPr>
            <a:noAutofit/>
          </a:bodyPr>
          <a:lstStyle/>
          <a:p>
            <a:r>
              <a:rPr lang="en-US" sz="3600"/>
              <a:t>Getting started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03784"/>
            <a:ext cx="8229600" cy="4897582"/>
          </a:xfrm>
        </p:spPr>
        <p:txBody>
          <a:bodyPr>
            <a:normAutofit/>
          </a:bodyPr>
          <a:lstStyle/>
          <a:p>
            <a:r>
              <a:rPr lang="en-US"/>
              <a:t>We can learn the basics of dark patterns by inverting our good patterns</a:t>
            </a:r>
          </a:p>
          <a:p>
            <a:r>
              <a:rPr lang="en-US"/>
              <a:t>Make important actions clear </a:t>
            </a:r>
            <a:r>
              <a:rPr lang="is-IS"/>
              <a:t>→</a:t>
            </a:r>
            <a:r>
              <a:rPr lang="en-US"/>
              <a:t> </a:t>
            </a:r>
            <a:br>
              <a:rPr lang="en-US"/>
            </a:br>
            <a:r>
              <a:rPr lang="en-US" i="1"/>
              <a:t>make desired actions clear </a:t>
            </a:r>
            <a:r>
              <a:rPr lang="en-US" sz="1600" i="1"/>
              <a:t>(and hide others)</a:t>
            </a:r>
          </a:p>
          <a:p>
            <a:r>
              <a:rPr lang="en-US"/>
              <a:t>Make system status visible </a:t>
            </a:r>
            <a:r>
              <a:rPr lang="is-IS"/>
              <a:t>→</a:t>
            </a:r>
            <a:r>
              <a:rPr lang="en-US"/>
              <a:t> </a:t>
            </a:r>
            <a:br>
              <a:rPr lang="en-US"/>
            </a:br>
            <a:r>
              <a:rPr lang="en-US" i="1"/>
              <a:t>hide or mislead about system status</a:t>
            </a:r>
          </a:p>
          <a:p>
            <a:r>
              <a:rPr lang="en-US"/>
              <a:t>Recognition rather than recall </a:t>
            </a:r>
            <a:r>
              <a:rPr lang="is-IS"/>
              <a:t>→</a:t>
            </a:r>
            <a:br>
              <a:rPr lang="is-IS"/>
            </a:br>
            <a:r>
              <a:rPr lang="is-IS" i="1"/>
              <a:t>require users to perform complex steps to perform undesired actions</a:t>
            </a:r>
            <a:endParaRPr lang="en-US" i="1"/>
          </a:p>
        </p:txBody>
      </p:sp>
    </p:spTree>
    <p:extLst>
      <p:ext uri="{BB962C8B-B14F-4D97-AF65-F5344CB8AC3E}">
        <p14:creationId xmlns:p14="http://schemas.microsoft.com/office/powerpoint/2010/main" val="8032370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Activity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Let’s design interfaces to manipulate users</a:t>
            </a:r>
          </a:p>
          <a:p>
            <a:pPr>
              <a:spcBef>
                <a:spcPts val="4800"/>
              </a:spcBef>
            </a:pPr>
            <a:r>
              <a:rPr lang="en-US"/>
              <a:t>We’ll manipulate a course search page to:</a:t>
            </a:r>
          </a:p>
          <a:p>
            <a:pPr lvl="1"/>
            <a:r>
              <a:rPr lang="en-US"/>
              <a:t>Encourage or discourage students to sign up for more courses</a:t>
            </a:r>
          </a:p>
          <a:p>
            <a:pPr lvl="1"/>
            <a:r>
              <a:rPr lang="en-US"/>
              <a:t>Encourage students to sign up for CSCI courses</a:t>
            </a:r>
          </a:p>
          <a:p>
            <a:pPr lvl="1"/>
            <a:r>
              <a:rPr lang="en-US"/>
              <a:t>Encourage students not to over-enroll</a:t>
            </a:r>
          </a:p>
        </p:txBody>
      </p:sp>
    </p:spTree>
    <p:extLst>
      <p:ext uri="{BB962C8B-B14F-4D97-AF65-F5344CB8AC3E}">
        <p14:creationId xmlns:p14="http://schemas.microsoft.com/office/powerpoint/2010/main" val="11057585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/>
              <a:t>A few notes on designing interfaces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/>
              <a:t>Inclusion in design: </a:t>
            </a:r>
            <a:r>
              <a:rPr lang="en-US"/>
              <a:t>assistive technology vs. universal design</a:t>
            </a:r>
          </a:p>
          <a:p>
            <a:r>
              <a:rPr lang="en-US" b="1"/>
              <a:t>Stakeholders and non-targeted use: </a:t>
            </a:r>
            <a:r>
              <a:rPr lang="en-US"/>
              <a:t>users may be different than who we expect, may use things differently than we suspect</a:t>
            </a:r>
          </a:p>
        </p:txBody>
      </p:sp>
    </p:spTree>
    <p:extLst>
      <p:ext uri="{BB962C8B-B14F-4D97-AF65-F5344CB8AC3E}">
        <p14:creationId xmlns:p14="http://schemas.microsoft.com/office/powerpoint/2010/main" val="2429543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Inclusion in design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Consider universal design solutions – make your stuff work for everybody</a:t>
            </a:r>
          </a:p>
          <a:p>
            <a:pPr lvl="1"/>
            <a:r>
              <a:rPr lang="en-US"/>
              <a:t>Avoid “disability mode”</a:t>
            </a:r>
          </a:p>
          <a:p>
            <a:pPr lvl="1"/>
            <a:r>
              <a:rPr lang="en-US"/>
              <a:t>Can have broad-reaching benefits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042314"/>
            <a:ext cx="3852348" cy="260033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6690" y="4042314"/>
            <a:ext cx="3990110" cy="2603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901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t="6263" r="-547" b="14949"/>
          <a:stretch/>
        </p:blipFill>
        <p:spPr>
          <a:xfrm>
            <a:off x="0" y="346363"/>
            <a:ext cx="9193137" cy="6109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800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964" y="2130138"/>
            <a:ext cx="8811491" cy="2423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9840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t="6263"/>
          <a:stretch/>
        </p:blipFill>
        <p:spPr>
          <a:xfrm>
            <a:off x="141287" y="0"/>
            <a:ext cx="862600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2548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Users vs. stakeholders </a:t>
            </a:r>
            <a:br>
              <a:rPr lang="en-US" dirty="0"/>
            </a:br>
            <a:r>
              <a:rPr lang="en-US" sz="3600" dirty="0"/>
              <a:t>(or primary vs. secondary users)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00922"/>
            <a:ext cx="8229600" cy="4525963"/>
          </a:xfrm>
        </p:spPr>
        <p:txBody>
          <a:bodyPr>
            <a:normAutofit/>
          </a:bodyPr>
          <a:lstStyle/>
          <a:p>
            <a:r>
              <a:rPr lang="en-US" sz="2600" dirty="0"/>
              <a:t>Remember that the primary user is often not the only person who interacts with a computing system</a:t>
            </a:r>
            <a:br>
              <a:rPr lang="en-US" sz="2600" dirty="0"/>
            </a:br>
            <a:endParaRPr lang="en-US" sz="2600" dirty="0"/>
          </a:p>
          <a:p>
            <a:r>
              <a:rPr lang="en-US" sz="2600" dirty="0"/>
              <a:t>Consider a new electronic door lock system for CU dorms</a:t>
            </a:r>
          </a:p>
          <a:p>
            <a:pPr lvl="1"/>
            <a:r>
              <a:rPr lang="en-US" sz="2600" dirty="0"/>
              <a:t>Who is the primary user?</a:t>
            </a:r>
          </a:p>
          <a:p>
            <a:pPr lvl="1"/>
            <a:r>
              <a:rPr lang="en-US" sz="2600" dirty="0"/>
              <a:t>Who else might interact with the system?</a:t>
            </a:r>
          </a:p>
          <a:p>
            <a:pPr lvl="1"/>
            <a:r>
              <a:rPr lang="en-US" sz="2600" dirty="0"/>
              <a:t>Who might have a broader stake in the system?</a:t>
            </a:r>
          </a:p>
        </p:txBody>
      </p:sp>
    </p:spTree>
    <p:extLst>
      <p:ext uri="{BB962C8B-B14F-4D97-AF65-F5344CB8AC3E}">
        <p14:creationId xmlns:p14="http://schemas.microsoft.com/office/powerpoint/2010/main" val="14306526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200"/>
              <a:t>Non-targeted use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655127" cy="5039490"/>
          </a:xfrm>
        </p:spPr>
        <p:txBody>
          <a:bodyPr>
            <a:normAutofit/>
          </a:bodyPr>
          <a:lstStyle/>
          <a:p>
            <a:r>
              <a:rPr lang="en-US"/>
              <a:t>Some users will find unexpected uses for your technology</a:t>
            </a:r>
          </a:p>
          <a:p>
            <a:r>
              <a:rPr lang="en-US"/>
              <a:t>Some may even use your technology for nefarious purposes!</a:t>
            </a:r>
          </a:p>
          <a:p>
            <a:r>
              <a:rPr lang="en-US"/>
              <a:t>It’s helpful to consider non-targeted use, and observe over time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1936" t="187" r="1624" b="1578"/>
          <a:stretch/>
        </p:blipFill>
        <p:spPr>
          <a:xfrm>
            <a:off x="5486401" y="290945"/>
            <a:ext cx="3449782" cy="624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006597"/>
      </p:ext>
    </p:extLst>
  </p:cSld>
  <p:clrMapOvr>
    <a:masterClrMapping/>
  </p:clrMapOvr>
</p:sld>
</file>

<file path=ppt/theme/theme1.xml><?xml version="1.0" encoding="utf-8"?>
<a:theme xmlns:a="http://schemas.openxmlformats.org/drawingml/2006/main" name="Black">
  <a:themeElements>
    <a:clrScheme name="Custom 13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96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 Black .thmx</Template>
  <TotalTime>4836</TotalTime>
  <Words>776</Words>
  <Application>Microsoft Macintosh PowerPoint</Application>
  <PresentationFormat>On-screen Show (4:3)</PresentationFormat>
  <Paragraphs>116</Paragraphs>
  <Slides>22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Arial</vt:lpstr>
      <vt:lpstr>ArialMT</vt:lpstr>
      <vt:lpstr>Calibri</vt:lpstr>
      <vt:lpstr>Helvetica</vt:lpstr>
      <vt:lpstr>Helvetica Neue</vt:lpstr>
      <vt:lpstr>Mangal</vt:lpstr>
      <vt:lpstr>Black</vt:lpstr>
      <vt:lpstr>Dark patterns &amp; persuasion CSCI 3002 Fall 2018</vt:lpstr>
      <vt:lpstr>Where we are</vt:lpstr>
      <vt:lpstr>A few notes on designing interfaces</vt:lpstr>
      <vt:lpstr>Inclusion in design</vt:lpstr>
      <vt:lpstr>PowerPoint Presentation</vt:lpstr>
      <vt:lpstr>PowerPoint Presentation</vt:lpstr>
      <vt:lpstr>PowerPoint Presentation</vt:lpstr>
      <vt:lpstr>Users vs. stakeholders  (or primary vs. secondary users)</vt:lpstr>
      <vt:lpstr>Non-targeted use</vt:lpstr>
      <vt:lpstr>Making things difficult</vt:lpstr>
      <vt:lpstr>Making things difficult</vt:lpstr>
      <vt:lpstr>Today</vt:lpstr>
      <vt:lpstr>No seriously</vt:lpstr>
      <vt:lpstr>Why study dark patterns?</vt:lpstr>
      <vt:lpstr>What are the goals of dark pattern practitioners?</vt:lpstr>
      <vt:lpstr>Goals</vt:lpstr>
      <vt:lpstr>Draw user attention</vt:lpstr>
      <vt:lpstr>Miscommunicate the outcome</vt:lpstr>
      <vt:lpstr>Dark patterns in the physical world</vt:lpstr>
      <vt:lpstr>Understanding  dark patterns</vt:lpstr>
      <vt:lpstr>Getting started</vt:lpstr>
      <vt:lpstr>Activity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Think aloud </dc:title>
  <dc:creator>Shaun Kane</dc:creator>
  <cp:lastModifiedBy>Shaun Kane</cp:lastModifiedBy>
  <cp:revision>736</cp:revision>
  <dcterms:created xsi:type="dcterms:W3CDTF">2014-10-16T19:05:29Z</dcterms:created>
  <dcterms:modified xsi:type="dcterms:W3CDTF">2018-11-06T17:24:05Z</dcterms:modified>
</cp:coreProperties>
</file>